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Tomorrow Semi Bold"/>
      <p:regular r:id="rId14"/>
    </p:embeddedFont>
    <p:embeddedFont>
      <p:font typeface="Tomorrow Semi Bold"/>
      <p:regular r:id="rId15"/>
    </p:embeddedFont>
    <p:embeddedFont>
      <p:font typeface="Tomorrow Semi Bold"/>
      <p:regular r:id="rId16"/>
    </p:embeddedFont>
    <p:embeddedFont>
      <p:font typeface="Tomorrow Semi Bold"/>
      <p:regular r:id="rId17"/>
    </p:embeddedFont>
    <p:embeddedFont>
      <p:font typeface="Tomorrow"/>
      <p:regular r:id="rId18"/>
    </p:embeddedFont>
    <p:embeddedFont>
      <p:font typeface="Tomorrow"/>
      <p:regular r:id="rId19"/>
    </p:embeddedFont>
    <p:embeddedFont>
      <p:font typeface="Tomorrow"/>
      <p:regular r:id="rId20"/>
    </p:embeddedFont>
    <p:embeddedFont>
      <p:font typeface="Tomorrow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1297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Digital Harvest: Agricultural Administration Web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7657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project aims to revolutionize farm management with a unified web interface, providing clarity and control over all essential operations. From animal tracking to financial oversight, our application streamlines daily tasks for modern agriculture.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7602"/>
            <a:ext cx="94702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Unified Interface, Clear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000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Upon logging in, users are greeted by an intuitive summary homepage, the Dashboard, offering immediate insights into critical farm indicators. This central hub ensures farm managers have a holistic view of their operations at a glance.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960965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924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Number of Animals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41531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Instant count and status of your livestock.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960965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924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Financial Balance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441531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Real-time updates on your current financial standing.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231844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1957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Upcoming Tasks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686193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Key deadlines and activities to keep your farm running smoothly.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5231844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61957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Basic Statistics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686193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Essential performance metrics for informed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48445" y="1806654"/>
            <a:ext cx="4940975" cy="495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Core Functional Modules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1848445" y="2523053"/>
            <a:ext cx="10933509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application is structured around dedicated modules, each designed to manage specific aspects of farm administration with precision and ease. These modules seamlessly integrate to provide a comprehensive management solution.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1734383" y="3078004"/>
            <a:ext cx="5501640" cy="1610201"/>
          </a:xfrm>
          <a:prstGeom prst="roundRect">
            <a:avLst>
              <a:gd name="adj" fmla="val 1476"/>
            </a:avLst>
          </a:prstGeom>
          <a:solidFill>
            <a:srgbClr val="E1E1DF"/>
          </a:solidFill>
          <a:ln/>
        </p:spPr>
      </p:sp>
      <p:sp>
        <p:nvSpPr>
          <p:cNvPr id="5" name="Text 3"/>
          <p:cNvSpPr/>
          <p:nvPr/>
        </p:nvSpPr>
        <p:spPr>
          <a:xfrm>
            <a:off x="1892737" y="3188613"/>
            <a:ext cx="2376845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🐄</a:t>
            </a:r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Animals Module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892737" y="3611523"/>
            <a:ext cx="51849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Detailed registration and health tracking for each animal.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1892737" y="3926324"/>
            <a:ext cx="5184934" cy="723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Adding new animals:</a:t>
            </a:r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Species, ID, age, stable, notes.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Individual profiles:</a:t>
            </a:r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Comprehensive view for each animal.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Health records:</a:t>
            </a:r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Veterinary notes and document storage.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7516058" y="3188613"/>
            <a:ext cx="2376845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🌱</a:t>
            </a:r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Lands Module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516058" y="3611523"/>
            <a:ext cx="5273516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Efficient management of all owned and leased land areas.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7516058" y="3926324"/>
            <a:ext cx="5273516" cy="469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Plot registration:</a:t>
            </a:r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Name, cadastral number, size.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Work process tracking:</a:t>
            </a:r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Monitor activities on each plot.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1848445" y="4923234"/>
            <a:ext cx="3163967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📁</a:t>
            </a:r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Documentation Module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848445" y="5346144"/>
            <a:ext cx="5273516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Centralized, organized storage for all vital farm documents.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1848445" y="5660946"/>
            <a:ext cx="5273516" cy="684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Document types:</a:t>
            </a:r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Lease agreements, subsidy forms, official documents.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Features:</a:t>
            </a:r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Organized storage and easy download options.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7401997" y="4812625"/>
            <a:ext cx="5501640" cy="1610201"/>
          </a:xfrm>
          <a:prstGeom prst="roundRect">
            <a:avLst>
              <a:gd name="adj" fmla="val 1476"/>
            </a:avLst>
          </a:prstGeom>
          <a:solidFill>
            <a:srgbClr val="E1E1DF"/>
          </a:solidFill>
          <a:ln/>
        </p:spPr>
      </p:sp>
      <p:sp>
        <p:nvSpPr>
          <p:cNvPr id="15" name="Text 13"/>
          <p:cNvSpPr/>
          <p:nvPr/>
        </p:nvSpPr>
        <p:spPr>
          <a:xfrm>
            <a:off x="7560350" y="4923234"/>
            <a:ext cx="2376845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💸</a:t>
            </a:r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Budget Module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7560350" y="5346144"/>
            <a:ext cx="51849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Categorized financial management with automated calculations.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7560350" y="5660946"/>
            <a:ext cx="5184934" cy="723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Transaction tracking:</a:t>
            </a:r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Income and expense recording.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Automatic balancing:</a:t>
            </a:r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Real-time financial overview.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Reports:</a:t>
            </a:r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Monthly breakdowns and annual summaries.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08534" y="1272659"/>
            <a:ext cx="5564267" cy="516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Engagement &amp; Commerce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1608534" y="2030730"/>
            <a:ext cx="11413331" cy="457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Beyond internal management, our application empowers users to connect with stakeholders and engage in commerce through dedicated modules designed for communication and marketplace activities.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8534" y="2759393"/>
            <a:ext cx="7277457" cy="40618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296995" y="2800231"/>
            <a:ext cx="2481143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👥</a:t>
            </a:r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Clients Module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296995" y="3246239"/>
            <a:ext cx="3732371" cy="457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unified database for all critical contacts, fostering better relationships.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9296995" y="3812143"/>
            <a:ext cx="3732371" cy="957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Contact types:</a:t>
            </a:r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Buyers, partners, and other essential contacts.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Extra feature:</a:t>
            </a:r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Convenient mass email sending for announcements and updates.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9296995" y="4889778"/>
            <a:ext cx="2903815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🛒</a:t>
            </a:r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Marketplace Module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296995" y="5335786"/>
            <a:ext cx="3732371" cy="457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 integrated platform for advertising farm products and assets directly.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9296995" y="5901690"/>
            <a:ext cx="3732371" cy="957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Listing options:</a:t>
            </a:r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Advertise animals and land for sale.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Detailed listings:</a:t>
            </a:r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Upload prices, descriptions, and images to attract buyers.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728" y="682466"/>
            <a:ext cx="6249353" cy="611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Robust Technology Stack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4728" y="1631394"/>
            <a:ext cx="13260943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Built on modern, reliable technologies, our web application ensures a seamless, secure, and scalable experience for all farm administration needs.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303770" y="2404110"/>
            <a:ext cx="22860" cy="4661654"/>
          </a:xfrm>
          <a:prstGeom prst="roundRect">
            <a:avLst>
              <a:gd name="adj" fmla="val 128390"/>
            </a:avLst>
          </a:prstGeom>
          <a:solidFill>
            <a:srgbClr val="555553"/>
          </a:solidFill>
          <a:ln/>
        </p:spPr>
      </p:sp>
      <p:sp>
        <p:nvSpPr>
          <p:cNvPr id="5" name="Shape 3"/>
          <p:cNvSpPr/>
          <p:nvPr/>
        </p:nvSpPr>
        <p:spPr>
          <a:xfrm>
            <a:off x="6530995" y="2612708"/>
            <a:ext cx="586978" cy="22860"/>
          </a:xfrm>
          <a:prstGeom prst="roundRect">
            <a:avLst>
              <a:gd name="adj" fmla="val 128390"/>
            </a:avLst>
          </a:prstGeom>
          <a:solidFill>
            <a:srgbClr val="555553"/>
          </a:solidFill>
          <a:ln/>
        </p:spPr>
      </p:sp>
      <p:sp>
        <p:nvSpPr>
          <p:cNvPr id="6" name="Shape 4"/>
          <p:cNvSpPr/>
          <p:nvPr/>
        </p:nvSpPr>
        <p:spPr>
          <a:xfrm>
            <a:off x="7095113" y="2404110"/>
            <a:ext cx="440174" cy="440174"/>
          </a:xfrm>
          <a:prstGeom prst="roundRect">
            <a:avLst>
              <a:gd name="adj" fmla="val 6668"/>
            </a:avLst>
          </a:prstGeom>
          <a:solidFill>
            <a:srgbClr val="3C3C3A"/>
          </a:solidFill>
          <a:ln/>
        </p:spPr>
      </p:sp>
      <p:sp>
        <p:nvSpPr>
          <p:cNvPr id="7" name="Text 5"/>
          <p:cNvSpPr/>
          <p:nvPr/>
        </p:nvSpPr>
        <p:spPr>
          <a:xfrm>
            <a:off x="7168396" y="2440722"/>
            <a:ext cx="29348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3402092" y="2440781"/>
            <a:ext cx="2934891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Frontend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684728" y="2908816"/>
            <a:ext cx="565225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HTML5, CSS3, JavaScript, Bootstrap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512427" y="3732848"/>
            <a:ext cx="586978" cy="22860"/>
          </a:xfrm>
          <a:prstGeom prst="roundRect">
            <a:avLst>
              <a:gd name="adj" fmla="val 128390"/>
            </a:avLst>
          </a:prstGeom>
          <a:solidFill>
            <a:srgbClr val="555553"/>
          </a:solidFill>
          <a:ln/>
        </p:spPr>
      </p:sp>
      <p:sp>
        <p:nvSpPr>
          <p:cNvPr id="11" name="Shape 9"/>
          <p:cNvSpPr/>
          <p:nvPr/>
        </p:nvSpPr>
        <p:spPr>
          <a:xfrm>
            <a:off x="7095113" y="3524250"/>
            <a:ext cx="440174" cy="440174"/>
          </a:xfrm>
          <a:prstGeom prst="roundRect">
            <a:avLst>
              <a:gd name="adj" fmla="val 6668"/>
            </a:avLst>
          </a:prstGeom>
          <a:solidFill>
            <a:srgbClr val="3C3C3A"/>
          </a:solidFill>
          <a:ln/>
        </p:spPr>
      </p:sp>
      <p:sp>
        <p:nvSpPr>
          <p:cNvPr id="12" name="Text 10"/>
          <p:cNvSpPr/>
          <p:nvPr/>
        </p:nvSpPr>
        <p:spPr>
          <a:xfrm>
            <a:off x="7168396" y="3560862"/>
            <a:ext cx="29348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8293418" y="3560921"/>
            <a:ext cx="2934891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Backend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8293418" y="4028956"/>
            <a:ext cx="565225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PHP, REST-like endpoints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6530995" y="4702612"/>
            <a:ext cx="586978" cy="22860"/>
          </a:xfrm>
          <a:prstGeom prst="roundRect">
            <a:avLst>
              <a:gd name="adj" fmla="val 128390"/>
            </a:avLst>
          </a:prstGeom>
          <a:solidFill>
            <a:srgbClr val="555553"/>
          </a:solidFill>
          <a:ln/>
        </p:spPr>
      </p:sp>
      <p:sp>
        <p:nvSpPr>
          <p:cNvPr id="16" name="Shape 14"/>
          <p:cNvSpPr/>
          <p:nvPr/>
        </p:nvSpPr>
        <p:spPr>
          <a:xfrm>
            <a:off x="7095113" y="4494014"/>
            <a:ext cx="440174" cy="440174"/>
          </a:xfrm>
          <a:prstGeom prst="roundRect">
            <a:avLst>
              <a:gd name="adj" fmla="val 6668"/>
            </a:avLst>
          </a:prstGeom>
          <a:solidFill>
            <a:srgbClr val="3C3C3A"/>
          </a:solidFill>
          <a:ln/>
        </p:spPr>
      </p:sp>
      <p:sp>
        <p:nvSpPr>
          <p:cNvPr id="17" name="Text 15"/>
          <p:cNvSpPr/>
          <p:nvPr/>
        </p:nvSpPr>
        <p:spPr>
          <a:xfrm>
            <a:off x="7168396" y="4530626"/>
            <a:ext cx="29348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3402092" y="4530685"/>
            <a:ext cx="2934891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Database</a:t>
            </a:r>
            <a:endParaRPr lang="en-US" sz="2300" dirty="0"/>
          </a:p>
        </p:txBody>
      </p:sp>
      <p:sp>
        <p:nvSpPr>
          <p:cNvPr id="19" name="Text 17"/>
          <p:cNvSpPr/>
          <p:nvPr/>
        </p:nvSpPr>
        <p:spPr>
          <a:xfrm>
            <a:off x="684728" y="4998720"/>
            <a:ext cx="565225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MySQL / MariaDB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7512427" y="5672376"/>
            <a:ext cx="586978" cy="22860"/>
          </a:xfrm>
          <a:prstGeom prst="roundRect">
            <a:avLst>
              <a:gd name="adj" fmla="val 128390"/>
            </a:avLst>
          </a:prstGeom>
          <a:solidFill>
            <a:srgbClr val="555553"/>
          </a:solidFill>
          <a:ln/>
        </p:spPr>
      </p:sp>
      <p:sp>
        <p:nvSpPr>
          <p:cNvPr id="21" name="Shape 19"/>
          <p:cNvSpPr/>
          <p:nvPr/>
        </p:nvSpPr>
        <p:spPr>
          <a:xfrm>
            <a:off x="7095113" y="5463778"/>
            <a:ext cx="440174" cy="440174"/>
          </a:xfrm>
          <a:prstGeom prst="roundRect">
            <a:avLst>
              <a:gd name="adj" fmla="val 6668"/>
            </a:avLst>
          </a:prstGeom>
          <a:solidFill>
            <a:srgbClr val="3C3C3A"/>
          </a:solidFill>
          <a:ln/>
        </p:spPr>
      </p:sp>
      <p:sp>
        <p:nvSpPr>
          <p:cNvPr id="22" name="Text 20"/>
          <p:cNvSpPr/>
          <p:nvPr/>
        </p:nvSpPr>
        <p:spPr>
          <a:xfrm>
            <a:off x="7168396" y="5500390"/>
            <a:ext cx="29348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1"/>
          <p:cNvSpPr/>
          <p:nvPr/>
        </p:nvSpPr>
        <p:spPr>
          <a:xfrm>
            <a:off x="8293418" y="5500449"/>
            <a:ext cx="2934891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Development Tools</a:t>
            </a:r>
            <a:endParaRPr lang="en-US" sz="2300" dirty="0"/>
          </a:p>
        </p:txBody>
      </p:sp>
      <p:sp>
        <p:nvSpPr>
          <p:cNvPr id="24" name="Text 22"/>
          <p:cNvSpPr/>
          <p:nvPr/>
        </p:nvSpPr>
        <p:spPr>
          <a:xfrm>
            <a:off x="8293418" y="5968484"/>
            <a:ext cx="565225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Visual Studio Code, Git, GitHub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684728" y="7255550"/>
            <a:ext cx="1326094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These technologies form the backbone of our application, guaranteeing performance and maintainability.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51653" y="666036"/>
            <a:ext cx="6558558" cy="413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Collaborative Development &amp; Structure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2751653" y="1233487"/>
            <a:ext cx="9126974" cy="335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project's success hinges on a clear division of labor and shared responsibilities, ensuring efficient progress from design to deployment. The database is meticulously structured to support all functional areas.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2751653" y="3093958"/>
            <a:ext cx="2040493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👨‍💻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Work Distribution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2751653" y="3426500"/>
            <a:ext cx="2984659" cy="167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Developer "A" Focus: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2751653" y="3663434"/>
            <a:ext cx="2984659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Backend development &amp; database management</a:t>
            </a:r>
            <a:endParaRPr lang="en-US" sz="1000" dirty="0"/>
          </a:p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Animals &amp; Lands module logic</a:t>
            </a:r>
            <a:endParaRPr lang="en-US" sz="1000" dirty="0"/>
          </a:p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Email sending functionality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2751653" y="4456748"/>
            <a:ext cx="2984659" cy="167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Developer "B" Focus: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2751653" y="4693682"/>
            <a:ext cx="2984659" cy="556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Frontend design &amp; UX</a:t>
            </a:r>
            <a:endParaRPr lang="en-US" sz="1000" dirty="0"/>
          </a:p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Budget, Clients &amp; Marketplace interfaces</a:t>
            </a:r>
            <a:endParaRPr lang="en-US" sz="1000" dirty="0"/>
          </a:p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Graphic elements design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2751653" y="5327094"/>
            <a:ext cx="2229683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🤝</a:t>
            </a:r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Shared Responsibilities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2751653" y="5618440"/>
            <a:ext cx="2984659" cy="556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Dashboard development</a:t>
            </a:r>
            <a:endParaRPr lang="en-US" sz="1000" dirty="0"/>
          </a:p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Testing &amp; bug fixing</a:t>
            </a:r>
            <a:endParaRPr lang="en-US" sz="1000" dirty="0"/>
          </a:p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Final documentation</a:t>
            </a:r>
            <a:endParaRPr lang="en-US" sz="10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6592" y="1741884"/>
            <a:ext cx="5819537" cy="3248025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066592" y="5076587"/>
            <a:ext cx="3404116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🗄️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Database Structure: Key Tables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066592" y="5409128"/>
            <a:ext cx="5819537" cy="335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robust database design underpins all application functionalities, ensuring data integrity and efficient retrieval.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6066592" y="5813584"/>
            <a:ext cx="5819537" cy="172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users</a:t>
            </a:r>
            <a:endParaRPr lang="en-US" sz="1000" dirty="0"/>
          </a:p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animals</a:t>
            </a:r>
            <a:endParaRPr lang="en-US" sz="1000" dirty="0"/>
          </a:p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animal_docs</a:t>
            </a:r>
            <a:endParaRPr lang="en-US" sz="1000" dirty="0"/>
          </a:p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lands</a:t>
            </a:r>
            <a:endParaRPr lang="en-US" sz="1000" dirty="0"/>
          </a:p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land_logs</a:t>
            </a:r>
            <a:endParaRPr lang="en-US" sz="1000" dirty="0"/>
          </a:p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clients</a:t>
            </a:r>
            <a:endParaRPr lang="en-US" sz="1000" dirty="0"/>
          </a:p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expenses</a:t>
            </a:r>
            <a:endParaRPr lang="en-US" sz="1000" dirty="0"/>
          </a:p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incomes</a:t>
            </a:r>
            <a:endParaRPr lang="en-US" sz="1000" dirty="0"/>
          </a:p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marketplace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098" y="616863"/>
            <a:ext cx="7112675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Project Timeline &amp; Vision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5098" y="1650563"/>
            <a:ext cx="7573804" cy="1070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development roadmap is carefully planned to deliver a high-quality application within a structured timeframe, leading to a modern and user-friendly farm management solution.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98" y="2970609"/>
            <a:ext cx="7573804" cy="33222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080419" y="5405244"/>
            <a:ext cx="1144651" cy="204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Build Base</a:t>
            </a:r>
            <a:endParaRPr lang="en-US" sz="1250" dirty="0"/>
          </a:p>
        </p:txBody>
      </p:sp>
      <p:sp>
        <p:nvSpPr>
          <p:cNvPr id="7" name="Text 3"/>
          <p:cNvSpPr/>
          <p:nvPr/>
        </p:nvSpPr>
        <p:spPr>
          <a:xfrm>
            <a:off x="3080419" y="5668492"/>
            <a:ext cx="1144651" cy="326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Set up project structure</a:t>
            </a:r>
            <a:endParaRPr lang="en-US" sz="1000" dirty="0"/>
          </a:p>
        </p:txBody>
      </p:sp>
      <p:sp>
        <p:nvSpPr>
          <p:cNvPr id="8" name="Text 4"/>
          <p:cNvSpPr/>
          <p:nvPr/>
        </p:nvSpPr>
        <p:spPr>
          <a:xfrm>
            <a:off x="6716704" y="5200293"/>
            <a:ext cx="1144651" cy="409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Test &amp; Document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6716704" y="5668492"/>
            <a:ext cx="1144651" cy="326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Optimize, test, and document</a:t>
            </a:r>
            <a:endParaRPr lang="en-US" sz="1000" dirty="0"/>
          </a:p>
        </p:txBody>
      </p:sp>
      <p:sp>
        <p:nvSpPr>
          <p:cNvPr id="10" name="Text 6"/>
          <p:cNvSpPr/>
          <p:nvPr/>
        </p:nvSpPr>
        <p:spPr>
          <a:xfrm>
            <a:off x="1302356" y="3269200"/>
            <a:ext cx="1144651" cy="61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Define Requirements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1302356" y="3942350"/>
            <a:ext cx="1144651" cy="32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Clarify goals and DB design</a:t>
            </a:r>
            <a:endParaRPr lang="en-US" sz="1000" dirty="0"/>
          </a:p>
        </p:txBody>
      </p:sp>
      <p:sp>
        <p:nvSpPr>
          <p:cNvPr id="12" name="Text 8"/>
          <p:cNvSpPr/>
          <p:nvPr/>
        </p:nvSpPr>
        <p:spPr>
          <a:xfrm>
            <a:off x="4924067" y="3269200"/>
            <a:ext cx="1144651" cy="409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Develop Modules</a:t>
            </a:r>
            <a:endParaRPr lang="en-US" sz="1250" dirty="0"/>
          </a:p>
        </p:txBody>
      </p:sp>
      <p:sp>
        <p:nvSpPr>
          <p:cNvPr id="13" name="Text 9"/>
          <p:cNvSpPr/>
          <p:nvPr/>
        </p:nvSpPr>
        <p:spPr>
          <a:xfrm>
            <a:off x="4924067" y="3737399"/>
            <a:ext cx="1144651" cy="48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Implement features sequentially</a:t>
            </a:r>
            <a:endParaRPr lang="en-US" sz="1000" dirty="0"/>
          </a:p>
        </p:txBody>
      </p:sp>
      <p:sp>
        <p:nvSpPr>
          <p:cNvPr id="14" name="Text 10"/>
          <p:cNvSpPr/>
          <p:nvPr/>
        </p:nvSpPr>
        <p:spPr>
          <a:xfrm>
            <a:off x="785098" y="6542365"/>
            <a:ext cx="7573804" cy="1070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structured approach ensures a seamless progression from conceptualization to a fully functional web application, effectively supporting agricultural administration.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2026-02-25T10:29:57Z</dcterms:created>
  <dcterms:modified xsi:type="dcterms:W3CDTF">2026-02-25T10:29:57Z</dcterms:modified>
</cp:coreProperties>
</file>